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97" r:id="rId5"/>
    <p:sldId id="298" r:id="rId6"/>
    <p:sldId id="301" r:id="rId7"/>
    <p:sldId id="299" r:id="rId8"/>
    <p:sldId id="300" r:id="rId9"/>
  </p:sldIdLst>
  <p:sldSz cx="9144000" cy="5143500" type="screen16x9"/>
  <p:notesSz cx="6858000" cy="9144000"/>
  <p:defaultTextStyle>
    <a:defPPr>
      <a:defRPr lang="fr-FR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EF7EDA-7E25-499E-8480-1FEB8E91073B}" v="9" dt="2024-05-27T18:58:25.265"/>
    <p1510:client id="{3F38E83A-1CB9-4E3A-92B3-1C6C40205AF6}" v="219" dt="2024-05-26T14:11:10.697"/>
    <p1510:client id="{41E4D3FC-BB55-44D2-AC3A-F963EFF0F46F}" v="893" dt="2024-05-26T14:12:43.372"/>
    <p1510:client id="{813FBF6B-F615-47B0-B86D-A535C6B24C90}" v="767" dt="2024-05-26T14:00:48.390"/>
    <p1510:client id="{EAEE9A7C-B053-4298-A222-4F6906C1DC38}" v="2" dt="2024-05-27T18:21:51.448"/>
    <p1510:client id="{F1F70BB4-34B6-4E17-A434-B7F5E6F2A80D}" v="1" dt="2024-05-27T19:03:44.72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620"/>
        <p:guide pos="288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>
              <a:latin typeface="Arial" panose="020B0604020202020204" pitchFamily="34" charset="0"/>
            </a:endParaRP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79B33-A94D-4C8C-88C2-619932967EF3}" type="datetimeFigureOut">
              <a:rPr lang="fr-CH" smtClean="0">
                <a:latin typeface="Arial" panose="020B0604020202020204" pitchFamily="34" charset="0"/>
              </a:rPr>
              <a:t>27.05.2024</a:t>
            </a:fld>
            <a:endParaRPr lang="fr-CH">
              <a:latin typeface="Arial" panose="020B0604020202020204" pitchFamily="34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>
              <a:latin typeface="Arial" panose="020B0604020202020204" pitchFamily="34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BF4AF0-8439-436D-BEF0-52070F19E1B6}" type="slidenum">
              <a:rPr lang="fr-CH" smtClean="0">
                <a:latin typeface="Arial" panose="020B0604020202020204" pitchFamily="34" charset="0"/>
              </a:rPr>
              <a:t>‹#›</a:t>
            </a:fld>
            <a:endParaRPr lang="fr-CH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9056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26T14:00:41.128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10001 10094 16383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26T14:00:52.972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14340 11086 16383 0 0,'0'0'0'0'0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5-26T14:00:52.973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14340 11086 16383 0 0,'0'0'0'0'0</inkml:trace>
</inkml:ink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F8103E42-5239-1A40-AD33-3EE7E9DDF5FD}" type="datetimeFigureOut">
              <a:rPr lang="fr-FR" smtClean="0"/>
              <a:pPr/>
              <a:t>27/05/2024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4CF50783-AAED-1941-8BCC-9F6140F0A6B1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6742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ce réservé pour une image  11">
            <a:extLst>
              <a:ext uri="{FF2B5EF4-FFF2-40B4-BE49-F238E27FC236}">
                <a16:creationId xmlns:a16="http://schemas.microsoft.com/office/drawing/2014/main" id="{4CF6F629-51E7-9F40-939D-F50AE3925A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31913" y="0"/>
            <a:ext cx="7812087" cy="4948238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5563" y="786535"/>
            <a:ext cx="2738437" cy="2338387"/>
          </a:xfrm>
          <a:solidFill>
            <a:schemeClr val="accent1"/>
          </a:solidFill>
        </p:spPr>
        <p:txBody>
          <a:bodyPr lIns="216000" anchor="ctr" anchorCtr="0"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6763" y="3124922"/>
            <a:ext cx="1828800" cy="1568450"/>
          </a:xfrm>
          <a:solidFill>
            <a:schemeClr val="tx1"/>
          </a:solidFill>
        </p:spPr>
        <p:txBody>
          <a:bodyPr lIns="90000"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6535A482-EC85-1C41-A1E4-7882A0E39F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647" y="80283"/>
            <a:ext cx="1175301" cy="508655"/>
          </a:xfrm>
          <a:prstGeom prst="rect">
            <a:avLst/>
          </a:prstGeom>
        </p:spPr>
      </p:pic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01960462-6F28-0740-916D-499D3BEDB2B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400800" y="4683125"/>
            <a:ext cx="1828800" cy="460375"/>
          </a:xfrm>
          <a:solidFill>
            <a:schemeClr val="bg1"/>
          </a:solidFill>
        </p:spPr>
        <p:txBody>
          <a:bodyPr lIns="90000" anchor="ctr">
            <a:noAutofit/>
          </a:bodyPr>
          <a:lstStyle>
            <a:lvl1pPr marL="0" indent="0" algn="ctr">
              <a:buNone/>
              <a:defRPr sz="1100"/>
            </a:lvl1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E187583-F16A-6F41-8B68-000F9C9C20D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550" y="4440264"/>
            <a:ext cx="698500" cy="507975"/>
          </a:xfrm>
        </p:spPr>
        <p:txBody>
          <a:bodyPr lIns="0" tIns="0" rIns="0" bIns="0" anchor="b" anchorCtr="0">
            <a:noAutofit/>
          </a:bodyPr>
          <a:lstStyle>
            <a:lvl1pPr marL="114300" indent="-107950">
              <a:buFontTx/>
              <a:buBlip>
                <a:blip r:embed="rId3"/>
              </a:buBlip>
              <a:tabLst/>
              <a:defRPr lang="en-US" sz="800" b="0" i="0" smtClean="0">
                <a:effectLst/>
              </a:defRPr>
            </a:lvl1pPr>
          </a:lstStyle>
          <a:p>
            <a:r>
              <a:rPr lang="fr-FR" err="1"/>
              <a:t>School</a:t>
            </a:r>
            <a:r>
              <a:rPr lang="fr-FR"/>
              <a:t> of </a:t>
            </a:r>
            <a:r>
              <a:rPr lang="fr-FR" err="1"/>
              <a:t>Engeneering</a:t>
            </a:r>
            <a:r>
              <a:rPr lang="fr-FR"/>
              <a:t> </a:t>
            </a:r>
            <a:r>
              <a:rPr lang="en-US" b="0" i="0">
                <a:solidFill>
                  <a:srgbClr val="454545"/>
                </a:solidFill>
                <a:effectLst/>
                <a:latin typeface="Arial" panose="020B0604020202020204" pitchFamily="34" charset="0"/>
              </a:rPr>
              <a:t>IMT </a:t>
            </a:r>
            <a:r>
              <a:rPr lang="fr-FR"/>
              <a:t>Q-LAB </a:t>
            </a:r>
            <a:r>
              <a:rPr lang="fr-FR" err="1"/>
              <a:t>project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7880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  <p15:guide id="3" pos="126" userDrawn="1">
          <p15:clr>
            <a:srgbClr val="FBAE40"/>
          </p15:clr>
        </p15:guide>
        <p15:guide id="5" orient="horz" pos="123" userDrawn="1">
          <p15:clr>
            <a:srgbClr val="FBAE40"/>
          </p15:clr>
        </p15:guide>
        <p15:guide id="6" orient="horz" pos="3117" userDrawn="1">
          <p15:clr>
            <a:srgbClr val="FBAE40"/>
          </p15:clr>
        </p15:guide>
        <p15:guide id="7" pos="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4875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9772" y="1563688"/>
            <a:ext cx="3671466" cy="3263504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6897D737-724C-984A-82E1-2A2DBD5F6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E34C2B73-67B7-BB4C-AE0F-7D16D8DD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9FF6AA9-AC16-D748-B815-56221BFFF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D59D891-3F23-D04C-AB43-6FA4220AFE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6706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5">
            <a:extLst>
              <a:ext uri="{FF2B5EF4-FFF2-40B4-BE49-F238E27FC236}">
                <a16:creationId xmlns:a16="http://schemas.microsoft.com/office/drawing/2014/main" id="{9BFFD8D9-6AAA-B44F-8BD5-98D7A6546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84C64CE-C88F-2044-AD84-19F588F18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948AF20-C2DF-3542-BB6A-8354A9817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1083942-1443-BC45-9F95-32C82A8DC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40393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8239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5563" y="2571750"/>
            <a:ext cx="2738437" cy="2111375"/>
          </a:xfrm>
          <a:solidFill>
            <a:schemeClr val="accent2"/>
          </a:solidFill>
        </p:spPr>
        <p:txBody>
          <a:bodyPr anchor="ctr" anchorCtr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E5EA1C-63CE-2C4F-B9F4-39FDBC14B9A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E7A5892-F23D-BD48-84D1-FD279BA1686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C516D46-C7BB-2141-A4EE-18D1756414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9483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7726363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1E6F4EB-CC02-6E4D-9146-CE4A7A789A9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ED4AA2C-29B3-CA42-B7C3-C932911A758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0FE7A1E3-AAEC-7641-B6C5-8D9FC0B6A21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17272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pour une image  6">
            <a:extLst>
              <a:ext uri="{FF2B5EF4-FFF2-40B4-BE49-F238E27FC236}">
                <a16:creationId xmlns:a16="http://schemas.microsoft.com/office/drawing/2014/main" id="{625DAC6D-23F0-6941-BE81-E7A79CA3AF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3114674"/>
            <a:ext cx="8239125" cy="2028825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7"/>
          </p:nvPr>
        </p:nvSpPr>
        <p:spPr>
          <a:xfrm>
            <a:off x="904875" y="1563688"/>
            <a:ext cx="7646988" cy="1436687"/>
          </a:xfrm>
        </p:spPr>
        <p:txBody>
          <a:bodyPr/>
          <a:lstStyle>
            <a:lvl4pPr>
              <a:defRPr>
                <a:latin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</a:defRPr>
            </a:lvl5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  <a:endParaRPr lang="fr-CH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37CF3032-2465-874C-B786-95E1B594A5AB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AF73E2A-22D7-894A-9267-185CB4E4B13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9D9777C-EC90-1141-9E30-4B4F669C2BE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0E011164-727C-4C46-B34E-7729CB350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35311561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D8101AB-8ACE-BB4C-9D61-B4AABFE11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F9CFC1D-0B2A-0A4E-9C0D-682EECA55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622065-A833-2340-B0FD-ACB065A3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48407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8886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12" name="Espace réservé de la date 11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13" name="Espace réservé du pied de page 12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4" name="Espace réservé du numéro de diapositive 1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8177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A9F6C81-AE59-DE44-BF60-E773080CD91C}"/>
              </a:ext>
            </a:extLst>
          </p:cNvPr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latin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0" y="777875"/>
            <a:ext cx="4058920" cy="1793875"/>
          </a:xfrm>
        </p:spPr>
        <p:txBody>
          <a:bodyPr anchor="ctr" anchorCtr="0">
            <a:normAutofit/>
          </a:bodyPr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2571750"/>
            <a:ext cx="4058920" cy="2156508"/>
          </a:xfrm>
        </p:spPr>
        <p:txBody>
          <a:bodyPr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9" name="Espace réservé pour une image  8">
            <a:extLst>
              <a:ext uri="{FF2B5EF4-FFF2-40B4-BE49-F238E27FC236}">
                <a16:creationId xmlns:a16="http://schemas.microsoft.com/office/drawing/2014/main" id="{C58F136D-3292-C745-91DE-A21191C16F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667125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8" name="Espace réservé de la date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2229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Titre 7">
            <a:extLst>
              <a:ext uri="{FF2B5EF4-FFF2-40B4-BE49-F238E27FC236}">
                <a16:creationId xmlns:a16="http://schemas.microsoft.com/office/drawing/2014/main" id="{A30C78BE-DAD0-D748-8B93-AD898D00C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131A8490-33AC-9443-A9FC-9A5E93229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B875139C-6471-774D-89EF-2B93FAD2C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3942AF23-4BDC-8C4A-9212-AF88439C6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627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487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86400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55F20A3C-6DA6-684F-8F84-A7C8F1339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B633A2CC-2D27-AE47-AE09-87A5F61228B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CABC000E-4E22-1A40-9D3F-FE2F141E5CA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0AF49D93-C78A-F646-92B0-A7932C43D9E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43184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6" y="131032"/>
            <a:ext cx="3144520" cy="107275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698958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0"/>
            <a:ext cx="3144838" cy="5143500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02A0D73-096C-844E-97C3-C4A4AF580FD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CEF5AC5C-A2B6-2848-8C47-96A168E211D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31B90E33-03D8-2143-B49F-B1474EE1A1F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3FC7B5EC-066E-EC4A-B320-77DF64E6E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9395" y="131032"/>
            <a:ext cx="3144520" cy="107275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53142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pour une image  7">
            <a:extLst>
              <a:ext uri="{FF2B5EF4-FFF2-40B4-BE49-F238E27FC236}">
                <a16:creationId xmlns:a16="http://schemas.microsoft.com/office/drawing/2014/main" id="{70ED9B2D-C513-AF40-B94F-355C174B8FF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5" y="1563688"/>
            <a:ext cx="3144838" cy="3579812"/>
          </a:xfrm>
        </p:spPr>
        <p:txBody>
          <a:bodyPr/>
          <a:lstStyle/>
          <a:p>
            <a:r>
              <a:rPr lang="fr-FR"/>
              <a:t>Cliquez sur l'icône pour ajouter une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395" y="1563688"/>
            <a:ext cx="4581525" cy="3386772"/>
          </a:xfrm>
        </p:spPr>
        <p:txBody>
          <a:bodyPr/>
          <a:lstStyle/>
          <a:p>
            <a:pPr lvl="0"/>
            <a:r>
              <a:rPr lang="fr-FR"/>
              <a:t>Modifier les styles du texte du masque
Deuxième niveau
Troisième niveau
Quatrième niveau
Cinquième niveau</a:t>
            </a: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C026A30B-6F8E-1445-88F0-A5FB77E12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826567D5-4A83-9E48-B441-CCB2A72BA6D1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C830A539-93F1-2541-B9F0-330893BD51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fr-FR"/>
              <a:t>Speaker 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82F21D18-8706-7E4D-8FBE-C1E2584541D1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4545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4875" y="131032"/>
            <a:ext cx="3667125" cy="1072753"/>
          </a:xfrm>
          <a:prstGeom prst="rect">
            <a:avLst/>
          </a:prstGeom>
        </p:spPr>
        <p:txBody>
          <a:bodyPr vert="horz" lIns="180000" tIns="0" rIns="72000" bIns="4680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4875" y="1563688"/>
            <a:ext cx="7726363" cy="3386772"/>
          </a:xfrm>
          <a:prstGeom prst="rect">
            <a:avLst/>
          </a:prstGeom>
        </p:spPr>
        <p:txBody>
          <a:bodyPr vert="horz" lIns="18000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
Quatrième niveau
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-1221413" y="2778452"/>
            <a:ext cx="3341052" cy="9115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accent1"/>
                </a:solidFill>
                <a:latin typeface="Arial" panose="020B0604020202020204" pitchFamily="34" charset="0"/>
              </a:defRPr>
            </a:lvl1pPr>
          </a:lstStyle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115989" y="1874064"/>
            <a:ext cx="3543260" cy="5127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r>
              <a:rPr lang="fr-FR"/>
              <a:t>Speaker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31238" y="195263"/>
            <a:ext cx="512762" cy="163552"/>
          </a:xfrm>
          <a:prstGeom prst="rect">
            <a:avLst/>
          </a:prstGeom>
        </p:spPr>
        <p:txBody>
          <a:bodyPr vert="horz" lIns="90000" tIns="0" rIns="90000" bIns="0" rtlCol="0" anchor="t"/>
          <a:lstStyle>
            <a:lvl1pPr algn="ctr">
              <a:defRPr sz="700" b="1">
                <a:solidFill>
                  <a:schemeClr val="tx1"/>
                </a:solidFill>
                <a:latin typeface="+mj-lt"/>
              </a:defRPr>
            </a:lvl1pPr>
          </a:lstStyle>
          <a:p>
            <a:fld id="{E1E1CD7C-2161-7D43-862E-CE4C333CD873}" type="slidenum">
              <a:rPr lang="fr-FR" smtClean="0"/>
              <a:pPr/>
              <a:t>‹#›</a:t>
            </a:fld>
            <a:endParaRPr lang="fr-FR"/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717E6E68-87EB-C34E-85D5-C26372DFEC99}"/>
              </a:ext>
            </a:extLst>
          </p:cNvPr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130273" y="132334"/>
            <a:ext cx="653952" cy="28302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5D7A1C0-94CD-D94F-A99F-21847E542637}"/>
              </a:ext>
            </a:extLst>
          </p:cNvPr>
          <p:cNvSpPr/>
          <p:nvPr userDrawn="1"/>
        </p:nvSpPr>
        <p:spPr>
          <a:xfrm rot="16200000">
            <a:off x="430003" y="4897709"/>
            <a:ext cx="45719" cy="5978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948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81" r:id="rId3"/>
    <p:sldLayoutId id="2147483673" r:id="rId4"/>
    <p:sldLayoutId id="2147483662" r:id="rId5"/>
    <p:sldLayoutId id="2147483674" r:id="rId6"/>
    <p:sldLayoutId id="2147483675" r:id="rId7"/>
    <p:sldLayoutId id="2147483682" r:id="rId8"/>
    <p:sldLayoutId id="2147483676" r:id="rId9"/>
    <p:sldLayoutId id="2147483664" r:id="rId10"/>
    <p:sldLayoutId id="2147483666" r:id="rId11"/>
    <p:sldLayoutId id="2147483677" r:id="rId12"/>
    <p:sldLayoutId id="2147483678" r:id="rId13"/>
    <p:sldLayoutId id="2147483679" r:id="rId14"/>
    <p:sldLayoutId id="2147483667" r:id="rId15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1" i="0" kern="1000" spc="-70" baseline="0">
          <a:solidFill>
            <a:schemeClr val="tx1"/>
          </a:solidFill>
          <a:latin typeface="Franklin Gothic Demi Cond" panose="020B0706030402020204" pitchFamily="34" charset="0"/>
          <a:ea typeface="Roboto Black" panose="02000000000000000000" pitchFamily="2" charset="0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chemeClr val="accent1"/>
        </a:buClr>
        <a:buSzPct val="90000"/>
        <a:buFont typeface="Wingdings" pitchFamily="2" charset="2"/>
        <a:buChar char="§"/>
        <a:defRPr sz="18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0000"/>
        <a:buFont typeface="Wingdings" pitchFamily="2" charset="2"/>
        <a:buChar char="§"/>
        <a:defRPr sz="15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126" userDrawn="1">
          <p15:clr>
            <a:srgbClr val="F26B43"/>
          </p15:clr>
        </p15:guide>
        <p15:guide id="3" pos="5602" userDrawn="1">
          <p15:clr>
            <a:srgbClr val="F26B43"/>
          </p15:clr>
        </p15:guide>
        <p15:guide id="4" pos="2880" userDrawn="1">
          <p15:clr>
            <a:srgbClr val="F26B43"/>
          </p15:clr>
        </p15:guide>
        <p15:guide id="5" orient="horz" pos="123" userDrawn="1">
          <p15:clr>
            <a:srgbClr val="F26B43"/>
          </p15:clr>
        </p15:guide>
        <p15:guide id="6" orient="horz" pos="3117" userDrawn="1">
          <p15:clr>
            <a:srgbClr val="F26B43"/>
          </p15:clr>
        </p15:guide>
        <p15:guide id="7" pos="570" userDrawn="1">
          <p15:clr>
            <a:srgbClr val="F26B43"/>
          </p15:clr>
        </p15:guide>
        <p15:guide id="8" pos="1155" userDrawn="1">
          <p15:clr>
            <a:srgbClr val="F26B43"/>
          </p15:clr>
        </p15:guide>
        <p15:guide id="9" pos="1728" userDrawn="1">
          <p15:clr>
            <a:srgbClr val="F26B43"/>
          </p15:clr>
        </p15:guide>
        <p15:guide id="10" pos="2304" userDrawn="1">
          <p15:clr>
            <a:srgbClr val="F26B43"/>
          </p15:clr>
        </p15:guide>
        <p15:guide id="11" pos="3456" userDrawn="1">
          <p15:clr>
            <a:srgbClr val="F26B43"/>
          </p15:clr>
        </p15:guide>
        <p15:guide id="12" pos="4035" userDrawn="1">
          <p15:clr>
            <a:srgbClr val="F26B43"/>
          </p15:clr>
        </p15:guide>
        <p15:guide id="13" pos="4608" userDrawn="1">
          <p15:clr>
            <a:srgbClr val="F26B43"/>
          </p15:clr>
        </p15:guide>
        <p15:guide id="14" pos="5180" userDrawn="1">
          <p15:clr>
            <a:srgbClr val="F26B43"/>
          </p15:clr>
        </p15:guide>
        <p15:guide id="15" orient="horz" pos="490" userDrawn="1">
          <p15:clr>
            <a:srgbClr val="F26B43"/>
          </p15:clr>
        </p15:guide>
        <p15:guide id="16" orient="horz" pos="985" userDrawn="1">
          <p15:clr>
            <a:srgbClr val="F26B43"/>
          </p15:clr>
        </p15:guide>
        <p15:guide id="17" orient="horz" pos="1475" userDrawn="1">
          <p15:clr>
            <a:srgbClr val="F26B43"/>
          </p15:clr>
        </p15:guide>
        <p15:guide id="18" orient="horz" pos="1962" userDrawn="1">
          <p15:clr>
            <a:srgbClr val="F26B43"/>
          </p15:clr>
        </p15:guide>
        <p15:guide id="19" orient="horz" pos="2458" userDrawn="1">
          <p15:clr>
            <a:srgbClr val="F26B43"/>
          </p15:clr>
        </p15:guide>
        <p15:guide id="20" orient="horz" pos="2950" userDrawn="1">
          <p15:clr>
            <a:srgbClr val="F26B43"/>
          </p15:clr>
        </p15:guide>
        <p15:guide id="21" pos="5437" userDrawn="1">
          <p15:clr>
            <a:srgbClr val="F26B43"/>
          </p15:clr>
        </p15:guide>
        <p15:guide id="22" orient="horz" userDrawn="1">
          <p15:clr>
            <a:srgbClr val="F26B43"/>
          </p15:clr>
        </p15:guide>
        <p15:guide id="23" pos="5760" userDrawn="1">
          <p15:clr>
            <a:srgbClr val="F26B43"/>
          </p15:clr>
        </p15:guide>
        <p15:guide id="24" orient="horz" pos="3240" userDrawn="1">
          <p15:clr>
            <a:srgbClr val="F26B43"/>
          </p15:clr>
        </p15:guide>
        <p15:guide id="2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customXml" Target="../ink/ink3.xml"/><Relationship Id="rId4" Type="http://schemas.openxmlformats.org/officeDocument/2006/relationships/customXml" Target="../ink/ink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ce réservé pour une image  6">
            <a:extLst>
              <a:ext uri="{FF2B5EF4-FFF2-40B4-BE49-F238E27FC236}">
                <a16:creationId xmlns:a16="http://schemas.microsoft.com/office/drawing/2014/main" id="{E9AB525B-0E38-B64B-1E3D-0E26B7C0E07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330" b="18330"/>
          <a:stretch/>
        </p:blipFill>
        <p:spPr>
          <a:xfrm>
            <a:off x="1255886" y="0"/>
            <a:ext cx="7888113" cy="5141669"/>
          </a:xfrm>
        </p:spPr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825604BE-2A39-8F32-3F0F-BD0025860D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53097" y="-377"/>
            <a:ext cx="2390903" cy="2338387"/>
          </a:xfrm>
        </p:spPr>
        <p:txBody>
          <a:bodyPr/>
          <a:lstStyle/>
          <a:p>
            <a:r>
              <a:rPr lang="fr-CH" err="1">
                <a:latin typeface="Franklin Gothic Demi Cond"/>
                <a:ea typeface="Roboto Black"/>
                <a:cs typeface="Arial"/>
              </a:rPr>
              <a:t>Aerial</a:t>
            </a:r>
            <a:r>
              <a:rPr lang="fr-CH">
                <a:latin typeface="Franklin Gothic Demi Cond"/>
                <a:ea typeface="Roboto Black"/>
                <a:cs typeface="Arial"/>
              </a:rPr>
              <a:t> </a:t>
            </a:r>
            <a:r>
              <a:rPr lang="fr-CH" err="1">
                <a:latin typeface="Franklin Gothic Demi Cond"/>
                <a:ea typeface="Roboto Black"/>
                <a:cs typeface="Arial"/>
              </a:rPr>
              <a:t>Robotics</a:t>
            </a:r>
            <a:r>
              <a:rPr lang="fr-CH">
                <a:latin typeface="Franklin Gothic Demi Cond"/>
                <a:ea typeface="Roboto Black"/>
                <a:cs typeface="Arial"/>
              </a:rPr>
              <a:t> -</a:t>
            </a:r>
            <a:br>
              <a:rPr lang="fr-CH">
                <a:latin typeface="Franklin Gothic Demi Cond"/>
                <a:ea typeface="Roboto Black"/>
                <a:cs typeface="Arial"/>
              </a:rPr>
            </a:br>
            <a:r>
              <a:rPr lang="fr-CH">
                <a:latin typeface="Franklin Gothic Demi Cond"/>
                <a:ea typeface="Roboto Black"/>
                <a:cs typeface="Arial"/>
              </a:rPr>
              <a:t>Hardware </a:t>
            </a:r>
            <a:r>
              <a:rPr lang="fr-CH" err="1">
                <a:latin typeface="Franklin Gothic Demi Cond"/>
                <a:ea typeface="Roboto Black"/>
                <a:cs typeface="Arial"/>
              </a:rPr>
              <a:t>project</a:t>
            </a:r>
            <a:endParaRPr lang="fr-CH" err="1"/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9C35BB9B-5AAB-F250-82D4-B6FA6796FD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5200" y="2338010"/>
            <a:ext cx="1828800" cy="1568450"/>
          </a:xfrm>
        </p:spPr>
        <p:txBody>
          <a:bodyPr/>
          <a:lstStyle/>
          <a:p>
            <a:r>
              <a:rPr lang="fr-CH" err="1"/>
              <a:t>Kento</a:t>
            </a:r>
            <a:r>
              <a:rPr lang="fr-CH"/>
              <a:t> </a:t>
            </a:r>
            <a:r>
              <a:rPr lang="fr-CH" err="1"/>
              <a:t>Jousson</a:t>
            </a:r>
            <a:endParaRPr lang="fr-CH"/>
          </a:p>
          <a:p>
            <a:r>
              <a:rPr lang="fr-CH"/>
              <a:t>Marie </a:t>
            </a:r>
            <a:r>
              <a:rPr lang="fr-CH" err="1"/>
              <a:t>Ethvignot</a:t>
            </a:r>
            <a:endParaRPr lang="fr-CH"/>
          </a:p>
          <a:p>
            <a:r>
              <a:rPr lang="fr-CH"/>
              <a:t>Charles Girardot</a:t>
            </a:r>
          </a:p>
          <a:p>
            <a:r>
              <a:rPr lang="fr-CH"/>
              <a:t>Samuel </a:t>
            </a:r>
            <a:r>
              <a:rPr lang="fr-CH" err="1"/>
              <a:t>Desmurs</a:t>
            </a:r>
            <a:endParaRPr lang="fr-CH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D506D42-B73D-B89B-3F92-A7E4BF0858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315199" y="3906460"/>
            <a:ext cx="1828800" cy="460375"/>
          </a:xfrm>
        </p:spPr>
        <p:txBody>
          <a:bodyPr/>
          <a:lstStyle/>
          <a:p>
            <a:r>
              <a:rPr lang="fr-CH">
                <a:latin typeface="Arial"/>
                <a:cs typeface="Arial"/>
              </a:rPr>
              <a:t>Group 14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7C7EDCE4-ABBE-0A7B-2165-B4C8EFC9D4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CH"/>
              <a:t>MICRO-502</a:t>
            </a:r>
          </a:p>
        </p:txBody>
      </p:sp>
    </p:spTree>
    <p:extLst>
      <p:ext uri="{BB962C8B-B14F-4D97-AF65-F5344CB8AC3E}">
        <p14:creationId xmlns:p14="http://schemas.microsoft.com/office/powerpoint/2010/main" val="2664315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53572AA-D7CB-B9AE-9AE3-AECB835BB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err="1">
                <a:latin typeface="Franklin Gothic Demi Cond"/>
                <a:ea typeface="Roboto Black"/>
                <a:cs typeface="Arial"/>
              </a:rPr>
              <a:t>Experimental</a:t>
            </a:r>
            <a:r>
              <a:rPr lang="fr-FR">
                <a:latin typeface="Franklin Gothic Demi Cond"/>
                <a:ea typeface="Roboto Black"/>
                <a:cs typeface="Arial"/>
              </a:rPr>
              <a:t> setup</a:t>
            </a:r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166E5B2-BE97-BF36-C17D-A0905E2DDD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180000" tIns="45720" rIns="91440" bIns="45720" rtlCol="0" anchor="t">
            <a:normAutofit/>
          </a:bodyPr>
          <a:lstStyle/>
          <a:p>
            <a:r>
              <a:rPr lang="fr-FR">
                <a:latin typeface="Arial"/>
                <a:cs typeface="Arial"/>
              </a:rPr>
              <a:t>How </a:t>
            </a:r>
            <a:r>
              <a:rPr lang="fr-FR" err="1">
                <a:latin typeface="Arial"/>
                <a:cs typeface="Arial"/>
              </a:rPr>
              <a:t>we</a:t>
            </a:r>
            <a:r>
              <a:rPr lang="fr-FR">
                <a:latin typeface="Arial"/>
                <a:cs typeface="Arial"/>
              </a:rPr>
              <a:t> </a:t>
            </a:r>
            <a:r>
              <a:rPr lang="fr-FR" err="1">
                <a:latin typeface="Arial"/>
                <a:cs typeface="Arial"/>
              </a:rPr>
              <a:t>built</a:t>
            </a:r>
            <a:r>
              <a:rPr lang="fr-FR">
                <a:latin typeface="Arial"/>
                <a:cs typeface="Arial"/>
              </a:rPr>
              <a:t> </a:t>
            </a:r>
            <a:r>
              <a:rPr lang="fr-FR" err="1">
                <a:latin typeface="Arial"/>
                <a:cs typeface="Arial"/>
              </a:rPr>
              <a:t>our</a:t>
            </a:r>
            <a:r>
              <a:rPr lang="fr-FR">
                <a:latin typeface="Arial"/>
                <a:cs typeface="Arial"/>
              </a:rPr>
              <a:t> setup to test </a:t>
            </a:r>
            <a:r>
              <a:rPr lang="fr-FR" err="1">
                <a:latin typeface="Arial"/>
                <a:cs typeface="Arial"/>
              </a:rPr>
              <a:t>our</a:t>
            </a:r>
            <a:r>
              <a:rPr lang="fr-FR">
                <a:latin typeface="Arial"/>
                <a:cs typeface="Arial"/>
              </a:rPr>
              <a:t> </a:t>
            </a:r>
            <a:r>
              <a:rPr lang="fr-FR" err="1">
                <a:latin typeface="Arial"/>
                <a:cs typeface="Arial"/>
              </a:rPr>
              <a:t>crazyflie</a:t>
            </a:r>
            <a:r>
              <a:rPr lang="fr-FR">
                <a:latin typeface="Arial"/>
                <a:cs typeface="Arial"/>
              </a:rPr>
              <a:t> hardware project</a:t>
            </a:r>
            <a:endParaRPr lang="fr-FR"/>
          </a:p>
        </p:txBody>
      </p:sp>
      <p:pic>
        <p:nvPicPr>
          <p:cNvPr id="9" name="Espace réservé pour une image  8" descr="Une image contenant mur, intérieur&#10;&#10;Description générée automatiquement">
            <a:extLst>
              <a:ext uri="{FF2B5EF4-FFF2-40B4-BE49-F238E27FC236}">
                <a16:creationId xmlns:a16="http://schemas.microsoft.com/office/drawing/2014/main" id="{EFF704F6-6CC7-F150-DE6D-DF635B0625F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564" b="1564"/>
          <a:stretch>
            <a:fillRect/>
          </a:stretch>
        </p:blipFill>
        <p:spPr/>
      </p:pic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8F40B0C-600F-5A9A-16C1-D1B2060F382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0CE5F33-9C24-8E4F-2E30-296272F76C9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17815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Espace réservé du contenu 14" descr="Une image contenant sol, Poubelle, cylindre, conteneur&#10;&#10;Description générée automatiquement">
            <a:extLst>
              <a:ext uri="{FF2B5EF4-FFF2-40B4-BE49-F238E27FC236}">
                <a16:creationId xmlns:a16="http://schemas.microsoft.com/office/drawing/2014/main" id="{7281D58A-B06F-D178-16C2-E007E76E52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60654" y="2976373"/>
            <a:ext cx="1847056" cy="1847056"/>
          </a:xfr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id="{F4B540E9-0760-41D4-9168-2DE3EC7F1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err="1"/>
              <a:t>Experimental</a:t>
            </a:r>
            <a:r>
              <a:rPr lang="fr-CH"/>
              <a:t> setup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084E26-2B9D-CF3E-BA4C-BD8DA72F6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EBB82D0-1C2E-23F9-6E20-19BD6F59E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3</a:t>
            </a:fld>
            <a:endParaRPr lang="fr-FR"/>
          </a:p>
        </p:txBody>
      </p:sp>
      <p:pic>
        <p:nvPicPr>
          <p:cNvPr id="13" name="Espace réservé du contenu 12" descr="Une image contenant tabouret, sol, meubles, plein air&#10;&#10;Description générée automatiquement">
            <a:extLst>
              <a:ext uri="{FF2B5EF4-FFF2-40B4-BE49-F238E27FC236}">
                <a16:creationId xmlns:a16="http://schemas.microsoft.com/office/drawing/2014/main" id="{F25934BD-A98A-B223-2659-B52BE4CD59C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4572000" y="839499"/>
            <a:ext cx="1847056" cy="1847056"/>
          </a:xfrm>
        </p:spPr>
      </p:pic>
      <p:pic>
        <p:nvPicPr>
          <p:cNvPr id="17" name="Image 16" descr="Une image contenant sol, cylindre, plein air, pôle&#10;&#10;Description générée automatiquement">
            <a:extLst>
              <a:ext uri="{FF2B5EF4-FFF2-40B4-BE49-F238E27FC236}">
                <a16:creationId xmlns:a16="http://schemas.microsoft.com/office/drawing/2014/main" id="{4CC44860-C5E6-AF4C-8C13-B41D31D53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0562" y="839498"/>
            <a:ext cx="1847057" cy="1847057"/>
          </a:xfrm>
          <a:prstGeom prst="rect">
            <a:avLst/>
          </a:prstGeom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659DC239-9410-EB79-C795-B4BD9319295A}"/>
              </a:ext>
            </a:extLst>
          </p:cNvPr>
          <p:cNvSpPr txBox="1"/>
          <p:nvPr/>
        </p:nvSpPr>
        <p:spPr>
          <a:xfrm>
            <a:off x="4841323" y="542470"/>
            <a:ext cx="13084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b="1" u="sng"/>
              <a:t>Pads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C345399-FED3-CF40-2DA0-588A59069FD2}"/>
              </a:ext>
            </a:extLst>
          </p:cNvPr>
          <p:cNvSpPr txBox="1"/>
          <p:nvPr/>
        </p:nvSpPr>
        <p:spPr>
          <a:xfrm>
            <a:off x="7244037" y="549680"/>
            <a:ext cx="14401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b="1" u="sng"/>
              <a:t>Small obstacle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C8395959-7E9A-B3F6-4E00-9B50B1E3B1A7}"/>
              </a:ext>
            </a:extLst>
          </p:cNvPr>
          <p:cNvSpPr txBox="1"/>
          <p:nvPr/>
        </p:nvSpPr>
        <p:spPr>
          <a:xfrm>
            <a:off x="6064128" y="2676291"/>
            <a:ext cx="144010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b="1" u="sng"/>
              <a:t>Big obstacle</a:t>
            </a:r>
          </a:p>
        </p:txBody>
      </p:sp>
      <p:sp>
        <p:nvSpPr>
          <p:cNvPr id="24" name="Espace réservé du contenu 1">
            <a:extLst>
              <a:ext uri="{FF2B5EF4-FFF2-40B4-BE49-F238E27FC236}">
                <a16:creationId xmlns:a16="http://schemas.microsoft.com/office/drawing/2014/main" id="{4B8A056E-B0EE-399C-1DD6-38DEA652583D}"/>
              </a:ext>
            </a:extLst>
          </p:cNvPr>
          <p:cNvSpPr txBox="1">
            <a:spLocks/>
          </p:cNvSpPr>
          <p:nvPr/>
        </p:nvSpPr>
        <p:spPr>
          <a:xfrm>
            <a:off x="904875" y="1364654"/>
            <a:ext cx="3487336" cy="2893100"/>
          </a:xfrm>
          <a:prstGeom prst="rect">
            <a:avLst/>
          </a:prstGeom>
        </p:spPr>
        <p:txBody>
          <a:bodyPr vert="horz" wrap="square" lIns="180000" tIns="45720" rIns="91440" bIns="45720" rtlCol="0" anchor="t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Clr>
                <a:schemeClr val="accent1"/>
              </a:buClr>
              <a:buSzPct val="90000"/>
              <a:buFont typeface="Wingdings" pitchFamily="2" charset="2"/>
              <a:buChar char="§"/>
              <a:defRPr sz="18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SzPct val="90000"/>
              <a:buFont typeface="Wingdings" pitchFamily="2" charset="2"/>
              <a:buChar char="§"/>
              <a:defRPr sz="1500" b="0" i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Arial"/>
                <a:cs typeface="Arial"/>
              </a:rPr>
              <a:t>The Pads are made from laser-cut MDF</a:t>
            </a:r>
          </a:p>
          <a:p>
            <a:r>
              <a:rPr lang="en-US">
                <a:latin typeface="Arial"/>
                <a:cs typeface="Arial"/>
              </a:rPr>
              <a:t>The small obstacles are made of cut PVC tubes</a:t>
            </a:r>
          </a:p>
          <a:p>
            <a:r>
              <a:rPr lang="en-US">
                <a:latin typeface="Arial"/>
                <a:cs typeface="Arial"/>
              </a:rPr>
              <a:t>The large obstacles are simple plastic bins</a:t>
            </a:r>
          </a:p>
          <a:p>
            <a:r>
              <a:rPr lang="en-US">
                <a:latin typeface="Arial"/>
                <a:cs typeface="Arial"/>
              </a:rPr>
              <a:t>In the end, we didn't use a pattern because the floor of the ELA building had enough patterns</a:t>
            </a:r>
            <a:endParaRPr lang="fr-CH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95758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F47FEB-32D4-4B4A-5DF4-D9B4F0290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9591" y="601435"/>
            <a:ext cx="4058920" cy="1793875"/>
          </a:xfrm>
        </p:spPr>
        <p:txBody>
          <a:bodyPr/>
          <a:lstStyle/>
          <a:p>
            <a:r>
              <a:rPr lang="fr-FR" err="1">
                <a:latin typeface="Franklin Gothic Demi Cond"/>
                <a:ea typeface="Roboto Black"/>
                <a:cs typeface="Arial"/>
              </a:rPr>
              <a:t>Strategy</a:t>
            </a:r>
            <a:endParaRPr lang="fr-FR" err="1"/>
          </a:p>
        </p:txBody>
      </p:sp>
      <p:sp>
        <p:nvSpPr>
          <p:cNvPr id="4" name="Espace réservé pour une image  3">
            <a:extLst>
              <a:ext uri="{FF2B5EF4-FFF2-40B4-BE49-F238E27FC236}">
                <a16:creationId xmlns:a16="http://schemas.microsoft.com/office/drawing/2014/main" id="{3DF2D9A6-31DB-C7FD-9D2F-321C901C05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3817" y="694236"/>
            <a:ext cx="3713462" cy="4448432"/>
          </a:xfrm>
        </p:spPr>
        <p:txBody>
          <a:bodyPr>
            <a:normAutofit fontScale="92500" lnSpcReduction="10000"/>
          </a:bodyPr>
          <a:lstStyle/>
          <a:p>
            <a:r>
              <a:rPr lang="fr-CH" b="1">
                <a:latin typeface="Arial"/>
                <a:cs typeface="Arial"/>
              </a:rPr>
              <a:t>Flight </a:t>
            </a:r>
            <a:r>
              <a:rPr lang="fr-CH" b="1" err="1">
                <a:latin typeface="Arial"/>
                <a:cs typeface="Arial"/>
              </a:rPr>
              <a:t>forward</a:t>
            </a:r>
            <a:r>
              <a:rPr lang="fr-CH">
                <a:latin typeface="Arial"/>
                <a:cs typeface="Arial"/>
              </a:rPr>
              <a:t>: </a:t>
            </a:r>
            <a:r>
              <a:rPr lang="fr-CH" dirty="0">
                <a:latin typeface="Arial"/>
                <a:cs typeface="Arial"/>
              </a:rPr>
              <a:t>Fly </a:t>
            </a:r>
            <a:r>
              <a:rPr lang="fr-CH">
                <a:latin typeface="Arial"/>
                <a:cs typeface="Arial"/>
              </a:rPr>
              <a:t>to the landing zone </a:t>
            </a:r>
            <a:r>
              <a:rPr lang="fr-CH" err="1">
                <a:latin typeface="Arial"/>
                <a:cs typeface="Arial"/>
              </a:rPr>
              <a:t>with</a:t>
            </a:r>
            <a:r>
              <a:rPr lang="fr-CH">
                <a:latin typeface="Arial"/>
                <a:cs typeface="Arial"/>
              </a:rPr>
              <a:t> </a:t>
            </a:r>
            <a:r>
              <a:rPr lang="fr-CH" dirty="0" err="1">
                <a:latin typeface="Arial"/>
                <a:cs typeface="Arial"/>
              </a:rPr>
              <a:t>occasional</a:t>
            </a:r>
            <a:r>
              <a:rPr lang="fr-CH" dirty="0">
                <a:latin typeface="Arial"/>
                <a:cs typeface="Arial"/>
              </a:rPr>
              <a:t> </a:t>
            </a:r>
            <a:r>
              <a:rPr lang="fr-CH" err="1">
                <a:latin typeface="Arial"/>
                <a:cs typeface="Arial"/>
              </a:rPr>
              <a:t>left</a:t>
            </a:r>
            <a:r>
              <a:rPr lang="fr-CH">
                <a:latin typeface="Arial"/>
                <a:cs typeface="Arial"/>
              </a:rPr>
              <a:t> and right </a:t>
            </a:r>
            <a:r>
              <a:rPr lang="fr-CH" err="1">
                <a:latin typeface="Arial"/>
                <a:cs typeface="Arial"/>
              </a:rPr>
              <a:t>movements</a:t>
            </a:r>
            <a:r>
              <a:rPr lang="fr-CH">
                <a:latin typeface="Arial"/>
                <a:cs typeface="Arial"/>
              </a:rPr>
              <a:t> to </a:t>
            </a:r>
            <a:r>
              <a:rPr lang="fr-CH" err="1">
                <a:latin typeface="Arial"/>
                <a:cs typeface="Arial"/>
              </a:rPr>
              <a:t>enhance</a:t>
            </a:r>
            <a:r>
              <a:rPr lang="fr-CH">
                <a:latin typeface="Arial"/>
                <a:cs typeface="Arial"/>
              </a:rPr>
              <a:t> </a:t>
            </a:r>
            <a:r>
              <a:rPr lang="fr-CH" dirty="0">
                <a:latin typeface="Arial"/>
                <a:cs typeface="Arial"/>
              </a:rPr>
              <a:t>obstacle </a:t>
            </a:r>
            <a:r>
              <a:rPr lang="fr-CH" err="1">
                <a:latin typeface="Arial"/>
                <a:cs typeface="Arial"/>
              </a:rPr>
              <a:t>detection</a:t>
            </a:r>
            <a:r>
              <a:rPr lang="fr-CH" dirty="0">
                <a:latin typeface="Arial"/>
                <a:cs typeface="Arial"/>
              </a:rPr>
              <a:t>.</a:t>
            </a:r>
            <a:endParaRPr lang="fr-CH">
              <a:latin typeface="Arial"/>
              <a:cs typeface="Arial"/>
            </a:endParaRPr>
          </a:p>
          <a:p>
            <a:r>
              <a:rPr lang="fr-CH" b="1" err="1">
                <a:latin typeface="Arial"/>
                <a:cs typeface="Arial"/>
              </a:rPr>
              <a:t>Grid</a:t>
            </a:r>
            <a:r>
              <a:rPr lang="fr-CH" b="1">
                <a:latin typeface="Arial"/>
                <a:cs typeface="Arial"/>
              </a:rPr>
              <a:t> </a:t>
            </a:r>
            <a:r>
              <a:rPr lang="fr-CH" b="1" err="1">
                <a:latin typeface="Arial"/>
                <a:cs typeface="Arial"/>
              </a:rPr>
              <a:t>search</a:t>
            </a:r>
            <a:r>
              <a:rPr lang="fr-CH" b="1">
                <a:latin typeface="Arial"/>
                <a:cs typeface="Arial"/>
              </a:rPr>
              <a:t> in </a:t>
            </a:r>
            <a:r>
              <a:rPr lang="fr-CH" b="1" dirty="0">
                <a:latin typeface="Arial"/>
                <a:cs typeface="Arial"/>
              </a:rPr>
              <a:t>the </a:t>
            </a:r>
            <a:r>
              <a:rPr lang="fr-CH" b="1">
                <a:latin typeface="Arial"/>
                <a:cs typeface="Arial"/>
              </a:rPr>
              <a:t>landing zone</a:t>
            </a:r>
            <a:r>
              <a:rPr lang="fr-CH" dirty="0">
                <a:latin typeface="Arial"/>
                <a:cs typeface="Arial"/>
              </a:rPr>
              <a:t>:</a:t>
            </a:r>
            <a:r>
              <a:rPr lang="fr-CH">
                <a:latin typeface="Arial"/>
                <a:cs typeface="Arial"/>
              </a:rPr>
              <a:t> </a:t>
            </a:r>
            <a:r>
              <a:rPr lang="fr-CH" dirty="0" err="1">
                <a:latin typeface="Arial"/>
                <a:cs typeface="Arial"/>
              </a:rPr>
              <a:t>Perform</a:t>
            </a:r>
            <a:r>
              <a:rPr lang="fr-CH" dirty="0">
                <a:latin typeface="Arial"/>
                <a:cs typeface="Arial"/>
              </a:rPr>
              <a:t> a </a:t>
            </a:r>
            <a:r>
              <a:rPr lang="fr-CH" err="1">
                <a:latin typeface="Arial"/>
                <a:cs typeface="Arial"/>
              </a:rPr>
              <a:t>snake</a:t>
            </a:r>
            <a:r>
              <a:rPr lang="fr-CH">
                <a:latin typeface="Arial"/>
                <a:cs typeface="Arial"/>
              </a:rPr>
              <a:t>-type </a:t>
            </a:r>
            <a:r>
              <a:rPr lang="fr-CH" err="1">
                <a:latin typeface="Arial"/>
                <a:cs typeface="Arial"/>
              </a:rPr>
              <a:t>grid</a:t>
            </a:r>
            <a:r>
              <a:rPr lang="fr-CH">
                <a:latin typeface="Arial"/>
                <a:cs typeface="Arial"/>
              </a:rPr>
              <a:t> </a:t>
            </a:r>
            <a:r>
              <a:rPr lang="fr-CH" err="1">
                <a:latin typeface="Arial"/>
                <a:cs typeface="Arial"/>
              </a:rPr>
              <a:t>search</a:t>
            </a:r>
            <a:r>
              <a:rPr lang="fr-CH">
                <a:latin typeface="Arial"/>
                <a:cs typeface="Arial"/>
              </a:rPr>
              <a:t> </a:t>
            </a:r>
            <a:r>
              <a:rPr lang="fr-CH" err="1">
                <a:latin typeface="Arial"/>
                <a:cs typeface="Arial"/>
              </a:rPr>
              <a:t>with</a:t>
            </a:r>
            <a:r>
              <a:rPr lang="fr-CH">
                <a:latin typeface="Arial"/>
                <a:cs typeface="Arial"/>
              </a:rPr>
              <a:t> </a:t>
            </a:r>
            <a:r>
              <a:rPr lang="fr-CH" err="1">
                <a:latin typeface="Arial"/>
                <a:cs typeface="Arial"/>
              </a:rPr>
              <a:t>occasional</a:t>
            </a:r>
            <a:r>
              <a:rPr lang="fr-CH">
                <a:latin typeface="Arial"/>
                <a:cs typeface="Arial"/>
              </a:rPr>
              <a:t> back and </a:t>
            </a:r>
            <a:r>
              <a:rPr lang="fr-CH" err="1">
                <a:latin typeface="Arial"/>
                <a:cs typeface="Arial"/>
              </a:rPr>
              <a:t>forth</a:t>
            </a:r>
            <a:r>
              <a:rPr lang="fr-CH">
                <a:latin typeface="Arial"/>
                <a:cs typeface="Arial"/>
              </a:rPr>
              <a:t> </a:t>
            </a:r>
            <a:r>
              <a:rPr lang="fr-CH" err="1">
                <a:latin typeface="Arial"/>
                <a:cs typeface="Arial"/>
              </a:rPr>
              <a:t>movements</a:t>
            </a:r>
            <a:r>
              <a:rPr lang="fr-CH">
                <a:latin typeface="Arial"/>
                <a:cs typeface="Arial"/>
              </a:rPr>
              <a:t> to </a:t>
            </a:r>
            <a:r>
              <a:rPr lang="fr-CH" err="1">
                <a:latin typeface="Arial"/>
                <a:cs typeface="Arial"/>
              </a:rPr>
              <a:t>enhance</a:t>
            </a:r>
            <a:r>
              <a:rPr lang="fr-CH">
                <a:latin typeface="Arial"/>
                <a:cs typeface="Arial"/>
              </a:rPr>
              <a:t> </a:t>
            </a:r>
            <a:r>
              <a:rPr lang="fr-CH" dirty="0">
                <a:latin typeface="Arial"/>
                <a:cs typeface="Arial"/>
              </a:rPr>
              <a:t>obstacle </a:t>
            </a:r>
            <a:r>
              <a:rPr lang="fr-CH" err="1">
                <a:latin typeface="Arial"/>
                <a:cs typeface="Arial"/>
              </a:rPr>
              <a:t>detection</a:t>
            </a:r>
            <a:r>
              <a:rPr lang="fr-CH" dirty="0">
                <a:latin typeface="Arial"/>
                <a:cs typeface="Arial"/>
              </a:rPr>
              <a:t>.</a:t>
            </a:r>
            <a:endParaRPr lang="fr-CH" dirty="0"/>
          </a:p>
          <a:p>
            <a:r>
              <a:rPr lang="fr-CH" b="1">
                <a:latin typeface="Arial"/>
                <a:cs typeface="Arial"/>
              </a:rPr>
              <a:t>Landing on </a:t>
            </a:r>
            <a:r>
              <a:rPr lang="fr-CH" b="1" dirty="0">
                <a:latin typeface="Arial"/>
                <a:cs typeface="Arial"/>
              </a:rPr>
              <a:t>the </a:t>
            </a:r>
            <a:r>
              <a:rPr lang="fr-CH" b="1">
                <a:latin typeface="Arial"/>
                <a:cs typeface="Arial"/>
              </a:rPr>
              <a:t>pad</a:t>
            </a:r>
            <a:r>
              <a:rPr lang="fr-CH" dirty="0">
                <a:latin typeface="Arial"/>
                <a:cs typeface="Arial"/>
              </a:rPr>
              <a:t>:</a:t>
            </a:r>
            <a:r>
              <a:rPr lang="fr-CH">
                <a:latin typeface="Arial"/>
                <a:cs typeface="Arial"/>
              </a:rPr>
              <a:t> </a:t>
            </a:r>
            <a:r>
              <a:rPr lang="fr-CH" dirty="0" err="1">
                <a:latin typeface="Arial"/>
                <a:cs typeface="Arial"/>
              </a:rPr>
              <a:t>Detect</a:t>
            </a:r>
            <a:r>
              <a:rPr lang="fr-CH" dirty="0">
                <a:latin typeface="Arial"/>
                <a:cs typeface="Arial"/>
              </a:rPr>
              <a:t> </a:t>
            </a:r>
            <a:r>
              <a:rPr lang="fr-CH">
                <a:latin typeface="Arial"/>
                <a:cs typeface="Arial"/>
              </a:rPr>
              <a:t>a </a:t>
            </a:r>
            <a:r>
              <a:rPr lang="fr-CH" err="1">
                <a:latin typeface="Arial"/>
                <a:cs typeface="Arial"/>
              </a:rPr>
              <a:t>change</a:t>
            </a:r>
            <a:r>
              <a:rPr lang="fr-CH">
                <a:latin typeface="Arial"/>
                <a:cs typeface="Arial"/>
              </a:rPr>
              <a:t> in </a:t>
            </a:r>
            <a:r>
              <a:rPr lang="fr-CH" dirty="0">
                <a:latin typeface="Arial"/>
                <a:cs typeface="Arial"/>
              </a:rPr>
              <a:t>altitude </a:t>
            </a:r>
            <a:r>
              <a:rPr lang="fr-CH">
                <a:latin typeface="Arial"/>
                <a:cs typeface="Arial"/>
              </a:rPr>
              <a:t>('</a:t>
            </a:r>
            <a:r>
              <a:rPr lang="fr-CH" err="1">
                <a:latin typeface="Arial"/>
                <a:cs typeface="Arial"/>
              </a:rPr>
              <a:t>range_down</a:t>
            </a:r>
            <a:r>
              <a:rPr lang="fr-CH">
                <a:latin typeface="Arial"/>
                <a:cs typeface="Arial"/>
              </a:rPr>
              <a:t>') and </a:t>
            </a:r>
            <a:r>
              <a:rPr lang="fr-CH" dirty="0" err="1">
                <a:latin typeface="Arial"/>
                <a:cs typeface="Arial"/>
              </a:rPr>
              <a:t>progressively</a:t>
            </a:r>
            <a:r>
              <a:rPr lang="fr-CH" dirty="0">
                <a:latin typeface="Arial"/>
                <a:cs typeface="Arial"/>
              </a:rPr>
              <a:t> land </a:t>
            </a:r>
            <a:r>
              <a:rPr lang="fr-CH">
                <a:latin typeface="Arial"/>
                <a:cs typeface="Arial"/>
              </a:rPr>
              <a:t>in </a:t>
            </a:r>
            <a:r>
              <a:rPr lang="fr-CH" dirty="0" err="1">
                <a:latin typeface="Arial"/>
                <a:cs typeface="Arial"/>
              </a:rPr>
              <a:t>that</a:t>
            </a:r>
            <a:r>
              <a:rPr lang="fr-CH" dirty="0">
                <a:latin typeface="Arial"/>
                <a:cs typeface="Arial"/>
              </a:rPr>
              <a:t> </a:t>
            </a:r>
            <a:r>
              <a:rPr lang="fr-CH">
                <a:latin typeface="Arial"/>
                <a:cs typeface="Arial"/>
              </a:rPr>
              <a:t>direction</a:t>
            </a:r>
            <a:r>
              <a:rPr lang="fr-CH" dirty="0">
                <a:latin typeface="Arial"/>
                <a:cs typeface="Arial"/>
              </a:rPr>
              <a:t>.</a:t>
            </a:r>
            <a:endParaRPr lang="fr-CH" dirty="0"/>
          </a:p>
          <a:p>
            <a:r>
              <a:rPr lang="fr-CH" b="1">
                <a:latin typeface="Arial"/>
                <a:cs typeface="Arial"/>
              </a:rPr>
              <a:t>Flight back</a:t>
            </a:r>
            <a:r>
              <a:rPr lang="fr-CH" dirty="0">
                <a:latin typeface="Arial"/>
                <a:cs typeface="Arial"/>
              </a:rPr>
              <a:t>:</a:t>
            </a:r>
            <a:r>
              <a:rPr lang="fr-CH">
                <a:latin typeface="Arial"/>
                <a:cs typeface="Arial"/>
              </a:rPr>
              <a:t> </a:t>
            </a:r>
            <a:r>
              <a:rPr lang="fr-CH" dirty="0" err="1">
                <a:latin typeface="Arial"/>
                <a:cs typeface="Arial"/>
              </a:rPr>
              <a:t>Align</a:t>
            </a:r>
            <a:r>
              <a:rPr lang="fr-CH" dirty="0">
                <a:latin typeface="Arial"/>
                <a:cs typeface="Arial"/>
              </a:rPr>
              <a:t> </a:t>
            </a:r>
            <a:r>
              <a:rPr lang="fr-CH">
                <a:latin typeface="Arial"/>
                <a:cs typeface="Arial"/>
              </a:rPr>
              <a:t>in the direction of the take-off pad </a:t>
            </a:r>
            <a:r>
              <a:rPr lang="fr-CH" err="1">
                <a:latin typeface="Arial"/>
                <a:cs typeface="Arial"/>
              </a:rPr>
              <a:t>followed</a:t>
            </a:r>
            <a:r>
              <a:rPr lang="fr-CH">
                <a:latin typeface="Arial"/>
                <a:cs typeface="Arial"/>
              </a:rPr>
              <a:t> by a straight line flight </a:t>
            </a:r>
            <a:r>
              <a:rPr lang="fr-CH" err="1">
                <a:latin typeface="Arial"/>
                <a:cs typeface="Arial"/>
              </a:rPr>
              <a:t>towards</a:t>
            </a:r>
            <a:r>
              <a:rPr lang="fr-CH">
                <a:latin typeface="Arial"/>
                <a:cs typeface="Arial"/>
              </a:rPr>
              <a:t> </a:t>
            </a:r>
            <a:r>
              <a:rPr lang="fr-CH" err="1">
                <a:latin typeface="Arial"/>
                <a:cs typeface="Arial"/>
              </a:rPr>
              <a:t>it</a:t>
            </a:r>
            <a:r>
              <a:rPr lang="fr-CH" dirty="0">
                <a:latin typeface="Arial"/>
                <a:cs typeface="Arial"/>
              </a:rPr>
              <a:t>.</a:t>
            </a:r>
            <a:endParaRPr lang="fr-CH" dirty="0"/>
          </a:p>
          <a:p>
            <a:r>
              <a:rPr lang="fr-CH" b="1">
                <a:latin typeface="Arial"/>
                <a:cs typeface="Arial"/>
              </a:rPr>
              <a:t>Landing</a:t>
            </a:r>
            <a:r>
              <a:rPr lang="fr-CH" b="1" dirty="0">
                <a:latin typeface="Arial"/>
                <a:cs typeface="Arial"/>
              </a:rPr>
              <a:t> on the </a:t>
            </a:r>
            <a:r>
              <a:rPr lang="fr-CH" b="1" dirty="0" err="1">
                <a:latin typeface="Arial"/>
                <a:cs typeface="Arial"/>
              </a:rPr>
              <a:t>detected</a:t>
            </a:r>
            <a:r>
              <a:rPr lang="fr-CH" b="1" dirty="0">
                <a:latin typeface="Arial"/>
                <a:cs typeface="Arial"/>
              </a:rPr>
              <a:t> and </a:t>
            </a:r>
            <a:r>
              <a:rPr lang="fr-CH" b="1" dirty="0" err="1">
                <a:latin typeface="Arial"/>
                <a:cs typeface="Arial"/>
              </a:rPr>
              <a:t>memorized</a:t>
            </a:r>
            <a:r>
              <a:rPr lang="fr-CH" b="1" dirty="0">
                <a:latin typeface="Arial"/>
                <a:cs typeface="Arial"/>
              </a:rPr>
              <a:t> take-off pad</a:t>
            </a:r>
            <a:r>
              <a:rPr lang="fr-CH" dirty="0">
                <a:latin typeface="Arial"/>
                <a:cs typeface="Arial"/>
              </a:rPr>
              <a:t>.</a:t>
            </a:r>
            <a:endParaRPr lang="fr-CH" dirty="0"/>
          </a:p>
          <a:p>
            <a:endParaRPr lang="fr-CH"/>
          </a:p>
          <a:p>
            <a:endParaRPr lang="fr-CH"/>
          </a:p>
          <a:p>
            <a:endParaRPr lang="fr-CH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BCC71C2-4FE3-2A37-83DE-82DA9290192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98F14B9-DD80-0A57-012D-55712384BF5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1347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8179512-EB64-4B92-0FF9-30BE850F9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858" y="784291"/>
            <a:ext cx="4058920" cy="1178414"/>
          </a:xfrm>
        </p:spPr>
        <p:txBody>
          <a:bodyPr/>
          <a:lstStyle/>
          <a:p>
            <a:r>
              <a:rPr lang="fr-FR" err="1">
                <a:latin typeface="Franklin Gothic Demi Cond"/>
                <a:ea typeface="Roboto Black"/>
                <a:cs typeface="Arial"/>
              </a:rPr>
              <a:t>Results</a:t>
            </a:r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B12526E-E236-494D-9758-1C7A03151D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0122" y="2123818"/>
            <a:ext cx="4058920" cy="2828406"/>
          </a:xfrm>
          <a:ln>
            <a:solidFill>
              <a:schemeClr val="accent1"/>
            </a:solidFill>
          </a:ln>
        </p:spPr>
        <p:txBody>
          <a:bodyPr vert="horz" lIns="180000" tIns="45720" rIns="91440" bIns="45720" rtlCol="0" anchor="t">
            <a:normAutofit/>
          </a:bodyPr>
          <a:lstStyle/>
          <a:p>
            <a:pPr marL="285750" indent="-285750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>
                <a:latin typeface="Arial"/>
                <a:cs typeface="Arial"/>
              </a:rPr>
              <a:t>Missions </a:t>
            </a:r>
            <a:r>
              <a:rPr lang="fr-FR" err="1">
                <a:latin typeface="Arial"/>
                <a:cs typeface="Arial"/>
              </a:rPr>
              <a:t>almost</a:t>
            </a:r>
            <a:r>
              <a:rPr lang="fr-FR">
                <a:latin typeface="Arial"/>
                <a:cs typeface="Arial"/>
              </a:rPr>
              <a:t> </a:t>
            </a:r>
            <a:r>
              <a:rPr lang="fr-FR" err="1">
                <a:latin typeface="Arial"/>
                <a:cs typeface="Arial"/>
              </a:rPr>
              <a:t>always</a:t>
            </a:r>
            <a:r>
              <a:rPr lang="fr-FR">
                <a:latin typeface="Arial"/>
                <a:cs typeface="Arial"/>
              </a:rPr>
              <a:t> </a:t>
            </a:r>
            <a:r>
              <a:rPr lang="fr-FR" err="1">
                <a:latin typeface="Arial"/>
                <a:cs typeface="Arial"/>
              </a:rPr>
              <a:t>successful</a:t>
            </a:r>
            <a:r>
              <a:rPr lang="fr-FR">
                <a:latin typeface="Arial"/>
                <a:cs typeface="Arial"/>
              </a:rPr>
              <a:t> (</a:t>
            </a:r>
            <a:r>
              <a:rPr lang="fr-FR" err="1">
                <a:latin typeface="Arial"/>
                <a:cs typeface="Arial"/>
              </a:rPr>
              <a:t>sometimes</a:t>
            </a:r>
            <a:r>
              <a:rPr lang="fr-FR">
                <a:latin typeface="Arial"/>
                <a:cs typeface="Arial"/>
              </a:rPr>
              <a:t> landing back on take-off pad </a:t>
            </a:r>
            <a:r>
              <a:rPr lang="fr-FR" err="1">
                <a:latin typeface="Arial"/>
                <a:cs typeface="Arial"/>
              </a:rPr>
              <a:t>is</a:t>
            </a:r>
            <a:r>
              <a:rPr lang="fr-FR">
                <a:latin typeface="Arial"/>
                <a:cs typeface="Arial"/>
              </a:rPr>
              <a:t> not </a:t>
            </a:r>
            <a:r>
              <a:rPr lang="fr-FR" err="1">
                <a:latin typeface="Arial"/>
                <a:cs typeface="Arial"/>
              </a:rPr>
              <a:t>achieved</a:t>
            </a:r>
            <a:r>
              <a:rPr lang="fr-FR">
                <a:latin typeface="Arial"/>
                <a:cs typeface="Arial"/>
              </a:rPr>
              <a:t>        drift in </a:t>
            </a:r>
            <a:r>
              <a:rPr lang="fr-FR" err="1">
                <a:latin typeface="Arial"/>
                <a:cs typeface="Arial"/>
              </a:rPr>
              <a:t>Kalman</a:t>
            </a:r>
            <a:r>
              <a:rPr lang="fr-FR">
                <a:latin typeface="Arial"/>
                <a:cs typeface="Arial"/>
              </a:rPr>
              <a:t> </a:t>
            </a:r>
            <a:r>
              <a:rPr lang="fr-FR" err="1">
                <a:latin typeface="Arial"/>
                <a:cs typeface="Arial"/>
              </a:rPr>
              <a:t>filter</a:t>
            </a:r>
            <a:r>
              <a:rPr lang="fr-FR">
                <a:latin typeface="Arial"/>
                <a:cs typeface="Arial"/>
              </a:rPr>
              <a:t>)</a:t>
            </a:r>
            <a:endParaRPr lang="fr-FR"/>
          </a:p>
          <a:p>
            <a:pPr marL="285750" indent="-285750" algn="just">
              <a:buClr>
                <a:schemeClr val="bg1"/>
              </a:buClr>
              <a:buFont typeface="Wingdings" panose="05000000000000000000" pitchFamily="2" charset="2"/>
              <a:buChar char="§"/>
            </a:pPr>
            <a:r>
              <a:rPr lang="fr-FR" err="1">
                <a:latin typeface="Arial"/>
                <a:cs typeface="Arial"/>
              </a:rPr>
              <a:t>Average</a:t>
            </a:r>
            <a:r>
              <a:rPr lang="fr-FR">
                <a:latin typeface="Arial"/>
                <a:cs typeface="Arial"/>
              </a:rPr>
              <a:t> mission time: 1min20 ± 20secs (</a:t>
            </a:r>
            <a:r>
              <a:rPr lang="fr-FR" err="1">
                <a:latin typeface="Arial"/>
                <a:cs typeface="Arial"/>
              </a:rPr>
              <a:t>depending</a:t>
            </a:r>
            <a:r>
              <a:rPr lang="fr-FR">
                <a:latin typeface="Arial"/>
                <a:cs typeface="Arial"/>
              </a:rPr>
              <a:t> on the position of the landing pad)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fr-FR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fr-FR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fr-FR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40D8DBF7-B8D3-67C1-DE60-3A1CD87A47B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CH"/>
              <a:t>FINAL  / NAME PRESENTATION</a:t>
            </a: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F969B47-4E3F-7C3B-24A3-EE19B6EB3B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E1E1CD7C-2161-7D43-862E-CE4C333CD873}" type="slidenum">
              <a:rPr lang="fr-FR" smtClean="0"/>
              <a:pPr/>
              <a:t>5</a:t>
            </a:fld>
            <a:endParaRPr lang="fr-FR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E280EFF-AF0D-1D90-91AE-FC22922FBD74}"/>
              </a:ext>
            </a:extLst>
          </p:cNvPr>
          <p:cNvCxnSpPr/>
          <p:nvPr/>
        </p:nvCxnSpPr>
        <p:spPr>
          <a:xfrm>
            <a:off x="6166794" y="3031266"/>
            <a:ext cx="339809" cy="772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Encre 8">
                <a:extLst>
                  <a:ext uri="{FF2B5EF4-FFF2-40B4-BE49-F238E27FC236}">
                    <a16:creationId xmlns:a16="http://schemas.microsoft.com/office/drawing/2014/main" id="{A5108121-0425-4B88-E4E3-BB0B528AACE8}"/>
                  </a:ext>
                </a:extLst>
              </p14:cNvPr>
              <p14:cNvContentPartPr/>
              <p14:nvPr/>
            </p14:nvContentPartPr>
            <p14:xfrm>
              <a:off x="2444261" y="2923442"/>
              <a:ext cx="8792" cy="8792"/>
            </p14:xfrm>
          </p:contentPart>
        </mc:Choice>
        <mc:Fallback xmlns="">
          <p:pic>
            <p:nvPicPr>
              <p:cNvPr id="9" name="Encre 8">
                <a:extLst>
                  <a:ext uri="{FF2B5EF4-FFF2-40B4-BE49-F238E27FC236}">
                    <a16:creationId xmlns:a16="http://schemas.microsoft.com/office/drawing/2014/main" id="{A5108121-0425-4B88-E4E3-BB0B528AACE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04661" y="2483842"/>
                <a:ext cx="879200" cy="8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Encre 9">
                <a:extLst>
                  <a:ext uri="{FF2B5EF4-FFF2-40B4-BE49-F238E27FC236}">
                    <a16:creationId xmlns:a16="http://schemas.microsoft.com/office/drawing/2014/main" id="{FEC04BC7-093A-4DF5-FDE3-496485D894DF}"/>
                  </a:ext>
                </a:extLst>
              </p14:cNvPr>
              <p14:cNvContentPartPr/>
              <p14:nvPr/>
            </p14:nvContentPartPr>
            <p14:xfrm>
              <a:off x="3886200" y="3253154"/>
              <a:ext cx="8792" cy="8792"/>
            </p14:xfrm>
          </p:contentPart>
        </mc:Choice>
        <mc:Fallback xmlns="">
          <p:pic>
            <p:nvPicPr>
              <p:cNvPr id="10" name="Encre 9">
                <a:extLst>
                  <a:ext uri="{FF2B5EF4-FFF2-40B4-BE49-F238E27FC236}">
                    <a16:creationId xmlns:a16="http://schemas.microsoft.com/office/drawing/2014/main" id="{FEC04BC7-093A-4DF5-FDE3-496485D894D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46600" y="2813554"/>
                <a:ext cx="879200" cy="87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Encre 11">
                <a:extLst>
                  <a:ext uri="{FF2B5EF4-FFF2-40B4-BE49-F238E27FC236}">
                    <a16:creationId xmlns:a16="http://schemas.microsoft.com/office/drawing/2014/main" id="{D897B510-0AAB-CE65-53B9-BC0720A54F59}"/>
                  </a:ext>
                </a:extLst>
              </p14:cNvPr>
              <p14:cNvContentPartPr/>
              <p14:nvPr/>
            </p14:nvContentPartPr>
            <p14:xfrm>
              <a:off x="3886200" y="3253154"/>
              <a:ext cx="8792" cy="8792"/>
            </p14:xfrm>
          </p:contentPart>
        </mc:Choice>
        <mc:Fallback xmlns="">
          <p:pic>
            <p:nvPicPr>
              <p:cNvPr id="12" name="Encre 11">
                <a:extLst>
                  <a:ext uri="{FF2B5EF4-FFF2-40B4-BE49-F238E27FC236}">
                    <a16:creationId xmlns:a16="http://schemas.microsoft.com/office/drawing/2014/main" id="{D897B510-0AAB-CE65-53B9-BC0720A54F5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46600" y="2813554"/>
                <a:ext cx="879200" cy="8792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Image 3" descr="Une image contenant meubles, intérieur, chaise, Revêtement de sol&#10;&#10;Description générée automatiquement">
            <a:extLst>
              <a:ext uri="{FF2B5EF4-FFF2-40B4-BE49-F238E27FC236}">
                <a16:creationId xmlns:a16="http://schemas.microsoft.com/office/drawing/2014/main" id="{A8002B22-B106-3257-4E5B-9D5EE00D98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4190" y="-613"/>
            <a:ext cx="383564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20331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EPFL - New Colors 2019">
      <a:dk1>
        <a:srgbClr val="413C3A"/>
      </a:dk1>
      <a:lt1>
        <a:srgbClr val="FFFFFF"/>
      </a:lt1>
      <a:dk2>
        <a:srgbClr val="413C3A"/>
      </a:dk2>
      <a:lt2>
        <a:srgbClr val="CAC7C7"/>
      </a:lt2>
      <a:accent1>
        <a:srgbClr val="E30613"/>
      </a:accent1>
      <a:accent2>
        <a:srgbClr val="00A79F"/>
      </a:accent2>
      <a:accent3>
        <a:srgbClr val="413C3A"/>
      </a:accent3>
      <a:accent4>
        <a:srgbClr val="007480"/>
      </a:accent4>
      <a:accent5>
        <a:srgbClr val="F39869"/>
      </a:accent5>
      <a:accent6>
        <a:srgbClr val="B51F1F"/>
      </a:accent6>
      <a:hlink>
        <a:srgbClr val="ED6E9C"/>
      </a:hlink>
      <a:folHlink>
        <a:srgbClr val="4F8FCC"/>
      </a:folHlink>
    </a:clrScheme>
    <a:fontScheme name="EPFL_Beta2">
      <a:majorFont>
        <a:latin typeface="Franklin Gothic Demi Cond"/>
        <a:ea typeface=""/>
        <a:cs typeface=""/>
      </a:majorFont>
      <a:minorFont>
        <a:latin typeface="Arial"/>
        <a:ea typeface=""/>
        <a:cs typeface="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_EPFL_Beta2" id="{6A525B41-3E68-491F-A6C9-0B15EA1321FE}" vid="{993E2952-EB5D-4425-8012-1B04381EBC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BFC127AB4946248A5685C1F92D54FFE" ma:contentTypeVersion="0" ma:contentTypeDescription="Crée un document." ma:contentTypeScope="" ma:versionID="ef3ff242486930b75c69099c0dd02c57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b09c1ba23edfaa45a5e9d385267c9b5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8A6C70-7FF5-480A-B09B-7D0A19B2F431}">
  <ds:schemaRefs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8F8CE09B-89B1-4B5D-BED2-87C84F077711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66205E9-12FC-4D6C-B0C7-1E9025EEB15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Thème Office</Template>
  <Application>Microsoft Office PowerPoint</Application>
  <PresentationFormat>On-screen Show (16:9)</PresentationFormat>
  <Slides>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Thème Office</vt:lpstr>
      <vt:lpstr>Aerial Robotics - Hardware project</vt:lpstr>
      <vt:lpstr>Experimental setup</vt:lpstr>
      <vt:lpstr>Experimental setup</vt:lpstr>
      <vt:lpstr>Strategy</vt:lpstr>
      <vt:lpstr>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EPFL</dc:title>
  <dc:creator>Utilisateur Microsoft Office</dc:creator>
  <cp:revision>11</cp:revision>
  <dcterms:created xsi:type="dcterms:W3CDTF">2019-04-02T06:24:35Z</dcterms:created>
  <dcterms:modified xsi:type="dcterms:W3CDTF">2024-05-27T19:06:08Z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0x0101001BFC127AB4946248A5685C1F92D54FFE</vt:lpwstr>
  </property>
</Properties>
</file>